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8"/>
  </p:notesMasterIdLst>
  <p:sldIdLst>
    <p:sldId id="256" r:id="rId2"/>
    <p:sldId id="277" r:id="rId3"/>
    <p:sldId id="273" r:id="rId4"/>
    <p:sldId id="274" r:id="rId5"/>
    <p:sldId id="275" r:id="rId6"/>
    <p:sldId id="276" r:id="rId7"/>
    <p:sldId id="262" r:id="rId8"/>
    <p:sldId id="258" r:id="rId9"/>
    <p:sldId id="260" r:id="rId10"/>
    <p:sldId id="261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B88656-FE72-4FEC-BD59-74CD4B7C021B}">
          <p14:sldIdLst>
            <p14:sldId id="256"/>
          </p14:sldIdLst>
        </p14:section>
        <p14:section name="Untitled Section" id="{D5B43751-D705-41EC-80F8-50EED0444BC2}">
          <p14:sldIdLst>
            <p14:sldId id="277"/>
            <p14:sldId id="273"/>
            <p14:sldId id="274"/>
            <p14:sldId id="275"/>
            <p14:sldId id="276"/>
            <p14:sldId id="262"/>
            <p14:sldId id="258"/>
            <p14:sldId id="260"/>
            <p14:sldId id="261"/>
            <p14:sldId id="264"/>
            <p14:sldId id="265"/>
            <p14:sldId id="266"/>
            <p14:sldId id="267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61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561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ECB77396-BC8D-4FB7-80E8-86C1A966D7F9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8" y="4751269"/>
            <a:ext cx="5439101" cy="3887112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044"/>
            <a:ext cx="2946247" cy="495619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26" y="9377044"/>
            <a:ext cx="2946246" cy="495619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95E8BC3A-45EA-4ACF-AC41-405DC1E0F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52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8BC3A-45EA-4ACF-AC41-405DC1E0F58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48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8BC3A-45EA-4ACF-AC41-405DC1E0F58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00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36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83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95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63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54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13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6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7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83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6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76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1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07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3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24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48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4119-A95B-44D5-A7BE-1C7A85D47361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5E622-7546-4B90-86EC-60EDF00923E4}" type="slidenum">
              <a:rPr lang="hr-HR" smtClean="0"/>
              <a:t>‹#›</a:t>
            </a:fld>
            <a:endParaRPr lang="hr-H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90E3FD-A4E2-459D-9222-4C4AC0A93C49}"/>
              </a:ext>
            </a:extLst>
          </p:cNvPr>
          <p:cNvSpPr/>
          <p:nvPr userDrawn="1"/>
        </p:nvSpPr>
        <p:spPr>
          <a:xfrm>
            <a:off x="11490036" y="284176"/>
            <a:ext cx="443345" cy="482443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ranka.hrasko@zagreb.hr" TargetMode="External"/><Relationship Id="rId2" Type="http://schemas.openxmlformats.org/officeDocument/2006/relationships/hyperlink" Target="mailto:mirjana.lichtner-kristic@zagreb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sjednice-skupstine@zagreb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77E4-5F8D-4DB9-B6C0-C98807D6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98809"/>
            <a:ext cx="9905998" cy="2230190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EDUKACIJA STUDENATA</a:t>
            </a:r>
            <a:br>
              <a:rPr lang="hr-HR" sz="4000" dirty="0"/>
            </a:br>
            <a:r>
              <a:rPr lang="hr-HR" sz="4000" dirty="0"/>
              <a:t>FAKULTETA POLITIČKIH ZNANOSTI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F9CCF-A7B7-477E-A085-B78B51B3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428999"/>
            <a:ext cx="9905999" cy="23622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hr-HR" dirty="0"/>
          </a:p>
          <a:p>
            <a:pPr marL="0" indent="0" algn="l">
              <a:buNone/>
            </a:pPr>
            <a:r>
              <a:rPr lang="hr-HR" sz="1800" dirty="0"/>
              <a:t>Zagreb, 10. studenoga 2021.</a:t>
            </a:r>
          </a:p>
          <a:p>
            <a:pPr marL="0" indent="0" algn="l">
              <a:buNone/>
            </a:pPr>
            <a:endParaRPr lang="hr-HR" sz="1800" dirty="0"/>
          </a:p>
          <a:p>
            <a:pPr marL="0" indent="0" algn="l">
              <a:buNone/>
            </a:pPr>
            <a:r>
              <a:rPr lang="hr-HR" sz="1800"/>
              <a:t>Mirjana </a:t>
            </a:r>
            <a:r>
              <a:rPr lang="hr-HR" sz="1800" dirty="0"/>
              <a:t>Lichtner Kristić, pročelnica Stručne gradske skupštine</a:t>
            </a:r>
          </a:p>
        </p:txBody>
      </p:sp>
    </p:spTree>
    <p:extLst>
      <p:ext uri="{BB962C8B-B14F-4D97-AF65-F5344CB8AC3E}">
        <p14:creationId xmlns:p14="http://schemas.microsoft.com/office/powerpoint/2010/main" val="410085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6C3-9F9F-44B9-BBFE-4DFD8CB7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SJEDNICA GRADSKE SKUPŠTINE</a:t>
            </a:r>
            <a:br>
              <a:rPr lang="hr-HR" dirty="0"/>
            </a:br>
            <a:r>
              <a:rPr lang="hr-HR" dirty="0"/>
              <a:t>- sazivanje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36B2-DF1B-4920-8DC9-5EC0323D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62330"/>
          </a:xfrm>
        </p:spPr>
        <p:txBody>
          <a:bodyPr>
            <a:normAutofit fontScale="92500" lnSpcReduction="10000"/>
          </a:bodyPr>
          <a:lstStyle/>
          <a:p>
            <a:r>
              <a:rPr lang="hr-HR" sz="1900" dirty="0"/>
              <a:t>saziva ju predsjednik Gradske skupštine po potrebi, a najmanje jednom u 3 mjeseca</a:t>
            </a:r>
          </a:p>
          <a:p>
            <a:r>
              <a:rPr lang="hr-HR" sz="1900" dirty="0"/>
              <a:t>mogu se sazivati i na zahtjev gradonačelnika i 1/3 gradskih zastupnika (u slučaju nesazivanja sjednice, saziva ju gradonačelnik a ako ju niti on ne sazove, saziva ju čelnik središnjeg tijela državne uprave nadležan za lokalnu i područnu (regionalnu) samoupravu)</a:t>
            </a:r>
          </a:p>
          <a:p>
            <a:r>
              <a:rPr lang="hr-HR" sz="1900" dirty="0"/>
              <a:t>poziv za sjednicu dostavlja se najkasnije 12 dana prije održavanja sjednice uz iznimku sjednice kod donošenja proračuna (20 dana), a mogući su i kraći rokovi za sazivanje</a:t>
            </a:r>
          </a:p>
          <a:p>
            <a:r>
              <a:rPr lang="hr-HR" sz="1900" dirty="0"/>
              <a:t>saziva se elektroničkim putem</a:t>
            </a:r>
          </a:p>
          <a:p>
            <a:r>
              <a:rPr lang="hr-HR" sz="1900" dirty="0"/>
              <a:t>dnevni red predlaže predsjednik u koji unosi sve prijedloge ovlaštenih predlagatelja</a:t>
            </a:r>
          </a:p>
          <a:p>
            <a:r>
              <a:rPr lang="hr-HR" sz="1900" dirty="0"/>
              <a:t>na web stranici je dnevni red i materijali o kojima se vodi rasprava (zaštićeni dio web-a s pristupom gradskim zastupnicima - materijal koji sadrži podatke određenog stupnja tajnosti, poslovnu ili profesionalnu tajnu, odnosno osobne podatke)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80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EFA2-E104-4BEC-9786-6A443AC5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SJEDNICA GRADSKE SKUPŠTINE</a:t>
            </a:r>
            <a:br>
              <a:rPr lang="hr-HR" dirty="0"/>
            </a:br>
            <a:r>
              <a:rPr lang="hr-HR" dirty="0"/>
              <a:t>- uvodni dio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B346-91C9-46D3-864B-8A8DD8F1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utvrđivanje nazočnosti, odgoda i prekid sjednice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mandatna pitanja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prihvaćanje zapisnika prethodne sjednice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utvrđivanje dnevnog reda (povlačenje prijedloga, hitnost postupka, izostavljanje, dopuna ili izmjena redoslijeda razmatranja pojedinih prijedloga)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736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2471-EA3C-4A3E-99C2-5121360E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SJEDNICA GRADSKE SKUPŠTINE</a:t>
            </a:r>
            <a:br>
              <a:rPr lang="hr-HR" dirty="0"/>
            </a:br>
            <a:r>
              <a:rPr lang="hr-HR" dirty="0"/>
              <a:t>- pitanja i prijedlozi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79C0-2203-4072-B77C-A9827E05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800" dirty="0"/>
              <a:t>redoslijed za postavljanje pitanja</a:t>
            </a:r>
          </a:p>
          <a:p>
            <a:r>
              <a:rPr lang="hr-HR" sz="1800" dirty="0"/>
              <a:t>pitanja se postavljaju, u pravilu, tijekom jednog sata</a:t>
            </a:r>
          </a:p>
          <a:p>
            <a:r>
              <a:rPr lang="hr-HR" sz="1800" dirty="0"/>
              <a:t>pitanje se može postaviti usmeno i/ili u pisanom obliku</a:t>
            </a:r>
          </a:p>
          <a:p>
            <a:r>
              <a:rPr lang="hr-HR" sz="1800" dirty="0"/>
              <a:t>usmeno se može postaviti 1 pitanje u trajanju od 2 minute</a:t>
            </a:r>
          </a:p>
          <a:p>
            <a:r>
              <a:rPr lang="hr-HR" sz="1800" dirty="0"/>
              <a:t>pitanje se može postaviti gradonačelniku, pročelnicima gradskih upravnih tijela i upravama trgovačkih društava u kojima Grad Zagreb ima većinski udio</a:t>
            </a:r>
          </a:p>
          <a:p>
            <a:r>
              <a:rPr lang="hr-HR" sz="1800" dirty="0"/>
              <a:t>odgovor se u daje, u pravilu, na istoj sjednici u trajanju od 2 minute ili se dostavlja u pisanom obliku u roku od 30 dana</a:t>
            </a:r>
          </a:p>
          <a:p>
            <a:r>
              <a:rPr lang="hr-HR" sz="1800" dirty="0"/>
              <a:t>traženje daljnjeg objašnjenja u slučaju kada zastupnik nije zadovoljan odgovorom u trajanju od 2 minute</a:t>
            </a:r>
          </a:p>
        </p:txBody>
      </p:sp>
    </p:spTree>
    <p:extLst>
      <p:ext uri="{BB962C8B-B14F-4D97-AF65-F5344CB8AC3E}">
        <p14:creationId xmlns:p14="http://schemas.microsoft.com/office/powerpoint/2010/main" val="303528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3D15-A3C6-490B-9330-F103C681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SJEDNICA GRADSKE SKUPŠTINE</a:t>
            </a:r>
            <a:br>
              <a:rPr lang="hr-HR" dirty="0"/>
            </a:br>
            <a:r>
              <a:rPr lang="hr-HR" dirty="0"/>
              <a:t>- rasprava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BAB6-CA6F-4B27-B349-04F9C4F6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92936"/>
            <a:ext cx="9968185" cy="5045724"/>
          </a:xfrm>
        </p:spPr>
        <p:txBody>
          <a:bodyPr>
            <a:normAutofit/>
          </a:bodyPr>
          <a:lstStyle/>
          <a:p>
            <a:r>
              <a:rPr lang="hr-HR" sz="1800" dirty="0"/>
              <a:t>obrazlaganje prijedloga - 8 minuta</a:t>
            </a:r>
          </a:p>
          <a:p>
            <a:r>
              <a:rPr lang="hr-HR" sz="1800" dirty="0"/>
              <a:t>izvjestitelji radnih tijela - 8 minuta, Savjet mladih, vijeća gradskih četvrti - 5 minuta</a:t>
            </a:r>
          </a:p>
          <a:p>
            <a:r>
              <a:rPr lang="hr-HR" sz="1800" dirty="0"/>
              <a:t>rasprava u ime kluba gradskih zastupnika - 8 minuta</a:t>
            </a:r>
          </a:p>
          <a:p>
            <a:r>
              <a:rPr lang="hr-HR" sz="1800" dirty="0"/>
              <a:t>pojedinačna rasprava - 5 minuta</a:t>
            </a:r>
          </a:p>
          <a:p>
            <a:r>
              <a:rPr lang="hr-HR" sz="1800" dirty="0"/>
              <a:t>povreda poslovnika - 1 minuta</a:t>
            </a:r>
          </a:p>
          <a:p>
            <a:r>
              <a:rPr lang="hr-HR" sz="1800" dirty="0"/>
              <a:t>replika (ne na raspravu u ime kluba gradskih zastupnika) / neslaganje s replikom - 2 minute</a:t>
            </a:r>
          </a:p>
          <a:p>
            <a:r>
              <a:rPr lang="hr-HR" sz="1800" dirty="0"/>
              <a:t>objašnjenja tijekom rasprave - 3 minute</a:t>
            </a:r>
          </a:p>
          <a:p>
            <a:r>
              <a:rPr lang="hr-HR" sz="1800" dirty="0"/>
              <a:t>objedinjavanje rasprave</a:t>
            </a:r>
          </a:p>
          <a:p>
            <a:r>
              <a:rPr lang="hr-HR" sz="1800" dirty="0"/>
              <a:t>ograničenje trajanja govora</a:t>
            </a:r>
          </a:p>
          <a:p>
            <a:r>
              <a:rPr lang="hr-HR" sz="1800" dirty="0"/>
              <a:t>gubitak prava govora</a:t>
            </a:r>
          </a:p>
        </p:txBody>
      </p:sp>
    </p:spTree>
    <p:extLst>
      <p:ext uri="{BB962C8B-B14F-4D97-AF65-F5344CB8AC3E}">
        <p14:creationId xmlns:p14="http://schemas.microsoft.com/office/powerpoint/2010/main" val="411276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DA2-1B60-4A43-88A8-49EBDB26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SJEDNICA GRADSKE SKUPŠTINE</a:t>
            </a:r>
            <a:br>
              <a:rPr lang="hr-HR" dirty="0"/>
            </a:br>
            <a:r>
              <a:rPr lang="hr-HR" dirty="0"/>
              <a:t>- odlučivanje i glasovanje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77B9-D6B1-4C14-BA5D-C522EAFC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232589" cy="4697592"/>
          </a:xfrm>
        </p:spPr>
        <p:txBody>
          <a:bodyPr>
            <a:normAutofit lnSpcReduction="10000"/>
          </a:bodyPr>
          <a:lstStyle/>
          <a:p>
            <a:r>
              <a:rPr lang="hr-HR" sz="1800" dirty="0"/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/>
              <a:t>o dijelu akata odlučuje većinom glasova svih gradskih zastupnika i 2/3 većinom</a:t>
            </a:r>
          </a:p>
          <a:p>
            <a:r>
              <a:rPr lang="hr-HR" sz="1800" dirty="0"/>
              <a:t>glasovanje je javno osim ako Gradska skupština ne odluči da se glasuje tajno i u slučajevima određenima zakonom</a:t>
            </a:r>
          </a:p>
          <a:p>
            <a:r>
              <a:rPr lang="hr-HR" sz="1800" dirty="0"/>
              <a:t>glasuje se nakon rasprave</a:t>
            </a:r>
          </a:p>
          <a:p>
            <a:r>
              <a:rPr lang="hr-HR" sz="1800" dirty="0"/>
              <a:t>prvo se glasuje o amandmanima a onda o prijedlogu u cjelini</a:t>
            </a:r>
          </a:p>
          <a:p>
            <a:r>
              <a:rPr lang="hr-HR" sz="1800" dirty="0"/>
              <a:t>javno se glasuje dizanjem glasačkog kartona ili poimenično ili </a:t>
            </a:r>
            <a:r>
              <a:rPr lang="hr-HR" sz="1800" b="1" u="sng" dirty="0"/>
              <a:t>elektronički</a:t>
            </a:r>
          </a:p>
          <a:p>
            <a:r>
              <a:rPr lang="hr-HR" sz="1800" dirty="0"/>
              <a:t>tajno glasovanje</a:t>
            </a:r>
          </a:p>
          <a:p>
            <a:r>
              <a:rPr lang="hr-HR" sz="1800" dirty="0"/>
              <a:t>zajedničko glasovanje</a:t>
            </a:r>
          </a:p>
          <a:p>
            <a:r>
              <a:rPr lang="hr-HR" sz="1800" dirty="0"/>
              <a:t>utvrđivanje rezultata glasovanja i ispis na kontrolnom ekranu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CFB17-5464-42FC-A806-7285D3D4C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45" y="4391114"/>
            <a:ext cx="3334215" cy="1867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758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1504-87AE-496D-9CE2-B29BCA51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SJEDNICA GRADSKE SKUPŠTINE</a:t>
            </a:r>
            <a:br>
              <a:rPr lang="hr-HR" dirty="0"/>
            </a:br>
            <a:r>
              <a:rPr lang="hr-HR" dirty="0"/>
              <a:t>- odlučivanje i glasovanje -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10A213-3360-4569-8959-1CBF680E2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924392"/>
              </p:ext>
            </p:extLst>
          </p:nvPr>
        </p:nvGraphicFramePr>
        <p:xfrm>
          <a:off x="802412" y="2030317"/>
          <a:ext cx="10584000" cy="279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119055760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1923624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gradskih zastupnika</a:t>
                      </a:r>
                      <a:endParaRPr lang="hr-H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gradskih zastupnika</a:t>
                      </a:r>
                      <a:endParaRPr lang="hr-H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35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07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1/4 - </a:t>
                      </a: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1/4 - 12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11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1/5 -  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1/5 -  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7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64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većina glasova svih gradskih zastupnika - 24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većina glasova svih gradskih zastupnika - 25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69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3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71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AA12-37BB-4658-BFBC-614635B1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80647"/>
            <a:ext cx="9905998" cy="1597144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HVALA NA PAŽNJI!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CB949-26C5-43D6-B36E-40A5F367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788875"/>
            <a:ext cx="9905999" cy="1828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hr-H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hr-HR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mirjana.lichtner-kristic@zagreb.hr</a:t>
            </a:r>
            <a:r>
              <a:rPr lang="hr-HR" sz="1700" dirty="0"/>
              <a:t> </a:t>
            </a:r>
            <a:r>
              <a:rPr lang="hr-HR" sz="1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branka.hrasko@zagreb.hr</a:t>
            </a:r>
            <a:endParaRPr lang="hr-HR" sz="1700" dirty="0"/>
          </a:p>
          <a:p>
            <a:pPr marL="0" indent="0" algn="ctr">
              <a:buNone/>
            </a:pPr>
            <a:r>
              <a:rPr lang="hr-HR" sz="1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sjednice-skupstine@zagreb.hr</a:t>
            </a:r>
            <a:endParaRPr lang="hr-HR" sz="1700" dirty="0"/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60928-BAB1-413B-9667-1D1153D81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13" y="2069125"/>
            <a:ext cx="5715798" cy="3210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83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6CDEAF6-C454-42F9-B7E6-87580D3F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61" y="360085"/>
            <a:ext cx="7621064" cy="5715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75B4301-FEA0-40D1-A942-22D7F7636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61085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410EBBB-7663-4481-B6B5-01F3AE3E2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2323946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6BF0605-18D0-4BE1-92A0-5332EA870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" y="4586807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51906-D8E5-4842-B4F4-262CB1D0B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94" y="2652962"/>
            <a:ext cx="3334215" cy="4143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95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CDF6-BE4A-4119-8506-E0004B09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78789"/>
            <a:ext cx="9905998" cy="1080000"/>
          </a:xfrm>
        </p:spPr>
        <p:txBody>
          <a:bodyPr/>
          <a:lstStyle/>
          <a:p>
            <a:pPr algn="ctr"/>
            <a:r>
              <a:rPr lang="hr-HR" dirty="0"/>
              <a:t>USTROJSTVO GRADA ZAGREBA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F1762-F7E5-40F7-B376-FB616E890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606" y="1170422"/>
            <a:ext cx="4875211" cy="26019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Mjesna samouprava</a:t>
            </a:r>
          </a:p>
          <a:p>
            <a:pPr marL="0" indent="0">
              <a:buNone/>
            </a:pPr>
            <a:r>
              <a:rPr lang="hr-HR" sz="1600" dirty="0"/>
              <a:t>Na području Grada Zagreba osnovano je 17 gradskih četvrti i 218 mjesnih odbora kao oblici mjesne samouprave putem kojih građani sudjeluju u odlučivanju o poslovima iz samoupravnog djelokruga i lokalnim poslovima koji neposredno i svakodnevno utječu na njihov život i rad.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1FCEE3-394A-4CAB-9245-5AFE6E5F3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61589"/>
              </p:ext>
            </p:extLst>
          </p:nvPr>
        </p:nvGraphicFramePr>
        <p:xfrm>
          <a:off x="1143001" y="1175383"/>
          <a:ext cx="4875212" cy="26019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37606">
                  <a:extLst>
                    <a:ext uri="{9D8B030D-6E8A-4147-A177-3AD203B41FA5}">
                      <a16:colId xmlns:a16="http://schemas.microsoft.com/office/drawing/2014/main" val="1493929167"/>
                    </a:ext>
                  </a:extLst>
                </a:gridCol>
                <a:gridCol w="2437606">
                  <a:extLst>
                    <a:ext uri="{9D8B030D-6E8A-4147-A177-3AD203B41FA5}">
                      <a16:colId xmlns:a16="http://schemas.microsoft.com/office/drawing/2014/main" val="2710697161"/>
                    </a:ext>
                  </a:extLst>
                </a:gridCol>
              </a:tblGrid>
              <a:tr h="3194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Tijela Grada Zagreba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82456"/>
                  </a:ext>
                </a:extLst>
              </a:tr>
              <a:tr h="3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Gradska skupština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Gradonačelnik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01332"/>
                  </a:ext>
                </a:extLst>
              </a:tr>
              <a:tr h="191676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r-HR" sz="1600" dirty="0">
                          <a:effectLst/>
                        </a:rPr>
                        <a:t>predstavničko tijelo građana izabrano na temelju općega biračkoga prava na neposrednim izborima tajnim glasovanjem na način određen zakonom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dirty="0">
                          <a:effectLst/>
                        </a:rPr>
                        <a:t>predstavlja i zastupa Grad Zagreb i nositelj je izvršnih poslova u Gradu Zagrebu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dirty="0">
                          <a:effectLst/>
                        </a:rPr>
                        <a:t>ima dva zamjenika</a:t>
                      </a: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dirty="0">
                          <a:effectLst/>
                        </a:rPr>
                        <a:t>biraju se na neposrednim izborima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92581"/>
                  </a:ext>
                </a:extLst>
              </a:tr>
            </a:tbl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ECDCD4-4CE8-4B51-B20C-FB13A2434DF0}"/>
              </a:ext>
            </a:extLst>
          </p:cNvPr>
          <p:cNvSpPr txBox="1">
            <a:spLocks/>
          </p:cNvSpPr>
          <p:nvPr/>
        </p:nvSpPr>
        <p:spPr>
          <a:xfrm>
            <a:off x="1143001" y="4007434"/>
            <a:ext cx="4875211" cy="2571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dirty="0"/>
              <a:t>Gradska upravna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700" dirty="0"/>
              <a:t>obavljaju upravne, stručne i druge poslove iz samoupravnog djelokruga Grada Zagreba te povjerene poslove državne uprave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700" dirty="0"/>
              <a:t>Odluka o ustrojstvu i djelokrugu gradskih upravnih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700" dirty="0"/>
              <a:t>trenutno 27, a od 1. siječnja 2022. 16 gradskih upravnih tijela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D3CEC63-EF72-47A6-BFD2-90E1A72CF86E}"/>
              </a:ext>
            </a:extLst>
          </p:cNvPr>
          <p:cNvSpPr txBox="1">
            <a:spLocks/>
          </p:cNvSpPr>
          <p:nvPr/>
        </p:nvSpPr>
        <p:spPr>
          <a:xfrm>
            <a:off x="6692605" y="4007435"/>
            <a:ext cx="4875211" cy="2571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Ustanove (337), trgovačka društva (13) i druge pravne osobe osnovane radi obavljanja javnih službi u Gradu Zagrebu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68619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B2D1-A6D7-4202-B5FC-CC4D9310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9292"/>
            <a:ext cx="9905998" cy="1093051"/>
          </a:xfrm>
        </p:spPr>
        <p:txBody>
          <a:bodyPr/>
          <a:lstStyle/>
          <a:p>
            <a:pPr algn="ctr"/>
            <a:r>
              <a:rPr lang="hr-HR" dirty="0"/>
              <a:t>SAMOUPRAVNI DJELOKRUG GRADA ZAGREBA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F2F0D-BA05-450A-A3AD-2C96D6F7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92343"/>
            <a:ext cx="9905999" cy="51436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 Zagreb u svom samoupravnom djelokrugu </a:t>
            </a:r>
            <a:r>
              <a:rPr lang="hr-HR" sz="1800" b="1" u="sng" dirty="0"/>
              <a:t>obavlja poslove</a:t>
            </a:r>
            <a:r>
              <a:rPr lang="hr-HR" sz="1800" dirty="0"/>
              <a:t> lokalnog značaja kojima se neposredno ostvaruju potrebe građana te poslove područnog (regionalnog) značaja, a koji nisu Ustavom ili zakonom dodijeljeni državnim tijelima (npr. gospodarski razvoj, komunalno gospodarstvo, prostorno i urbanističko planiranje, uređenje naselja i stanovanje, odgoj i obrazovanje, promet i prometnu infrastrukturu i dr.)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poslove iz samoupravnog djelokruga Grada Zagreba </a:t>
            </a:r>
            <a:r>
              <a:rPr lang="hr-HR" sz="1800" b="1" u="sng" dirty="0"/>
              <a:t>obavljaju</a:t>
            </a:r>
            <a:r>
              <a:rPr lang="hr-HR" sz="1800" dirty="0"/>
              <a:t> tijela Grada Zagreba (Gradska skupština i gradonačelnik), gradska upravna tijela, tijela mjesne samouprave, ustanove, trgovačka društva i druge pravne osobe osnovane radi obavljanja javnih službi u Gradu Zagrebu a obavljanje poslova iz samoupravnog djelokruga Grada Zagreba može se povjeriti odnosno prenijeti i drugim pravnim i fizičkim osobama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ovlasti i obveze koje proizlaze iz samoupravnog djelokruga Grada Zagreba </a:t>
            </a:r>
            <a:r>
              <a:rPr lang="hr-HR" sz="1800" b="1" u="sng" dirty="0"/>
              <a:t>podijeljene</a:t>
            </a:r>
            <a:r>
              <a:rPr lang="hr-HR" sz="1800" dirty="0"/>
              <a:t> su između predstavničkog tijela Gradske skupštine i izvršnog tijela gradonačelnika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ako zakonom ili drugim propisom nije jasno određeno koje je tijelo nadležno za obavljanje poslova iz samoupravnog djelokruga Grada Zagreba, svi poslovi i zadaće što se odnose na uređivanje odnosa iz samoupravnog djelokruga Grada Zagreba </a:t>
            </a:r>
            <a:r>
              <a:rPr lang="hr-HR" sz="1800" b="1" u="sng" dirty="0"/>
              <a:t>(legislativne naravi) u nadležnosti su Gradske skupštine</a:t>
            </a:r>
            <a:r>
              <a:rPr lang="hr-HR" sz="1800" dirty="0"/>
              <a:t>, a svi </a:t>
            </a:r>
            <a:r>
              <a:rPr lang="hr-HR" sz="1800" b="1" u="sng" dirty="0"/>
              <a:t>izvršni poslovi i zadaće u nadležnosti su gradonačelnika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ako se po naravi posla ne može utvrditi nadležnost, </a:t>
            </a:r>
            <a:r>
              <a:rPr lang="hr-HR" sz="1600" dirty="0"/>
              <a:t>nadležna je Gradska skupština</a:t>
            </a:r>
          </a:p>
        </p:txBody>
      </p:sp>
    </p:spTree>
    <p:extLst>
      <p:ext uri="{BB962C8B-B14F-4D97-AF65-F5344CB8AC3E}">
        <p14:creationId xmlns:p14="http://schemas.microsoft.com/office/powerpoint/2010/main" val="389716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7F44-C605-4924-964C-266CA99D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6456"/>
            <a:ext cx="9905998" cy="1268897"/>
          </a:xfrm>
        </p:spPr>
        <p:txBody>
          <a:bodyPr/>
          <a:lstStyle/>
          <a:p>
            <a:pPr algn="ctr"/>
            <a:r>
              <a:rPr lang="hr-HR" dirty="0"/>
              <a:t>ODNOS IZMEĐU gradske skupštine i gradonačelnika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E17F-51AD-44CF-BB1E-453C7F71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42163"/>
            <a:ext cx="9905999" cy="352864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gradonačelnik i njegovi zamjenici </a:t>
            </a:r>
            <a:r>
              <a:rPr lang="hr-HR" sz="1800" b="1" u="sng" dirty="0"/>
              <a:t>prisustvuju sjednicama</a:t>
            </a:r>
            <a:r>
              <a:rPr lang="hr-HR" sz="1800" dirty="0"/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gradonačelnik ima pravo i dužnost </a:t>
            </a:r>
            <a:r>
              <a:rPr lang="hr-HR" sz="1800" b="1" u="sng" dirty="0"/>
              <a:t>izjasniti se o svakom prijedlogu</a:t>
            </a:r>
            <a:r>
              <a:rPr lang="hr-HR" sz="1800" dirty="0"/>
              <a:t> akta na dnevnom redu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gradonačelnik dva puta godišnje Gradskoj skupštini </a:t>
            </a:r>
            <a:r>
              <a:rPr lang="hr-HR" sz="1800" b="1" u="sng" dirty="0"/>
              <a:t>podnosi polugodišnje izvješće o svom radu</a:t>
            </a:r>
            <a:r>
              <a:rPr lang="hr-HR" sz="1800" dirty="0"/>
              <a:t>: do 1. rujna za razdoblje siječanj-lipanj tekuće godine i do 28. veljače za razdoblje srpanj-prosinac prethodne godine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gradonačelnik </a:t>
            </a:r>
            <a:r>
              <a:rPr lang="hr-HR" sz="1800" b="1" u="sng" dirty="0"/>
              <a:t>podnosi izvješće o pojedinim pitanjima</a:t>
            </a:r>
            <a:r>
              <a:rPr lang="hr-HR" sz="1800" dirty="0"/>
              <a:t> iz svog djelokruga na zahtjev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gradonačelnik može </a:t>
            </a:r>
            <a:r>
              <a:rPr lang="hr-HR" sz="1800" b="1" u="sng" dirty="0"/>
              <a:t>obustaviti primjenu općeg akta</a:t>
            </a:r>
            <a:r>
              <a:rPr lang="hr-HR" sz="1800" dirty="0"/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gradski zastupnici mogu gradonačelniku </a:t>
            </a:r>
            <a:r>
              <a:rPr lang="hr-HR" sz="1800" b="1" u="sng" dirty="0"/>
              <a:t>postavljati pitanja o njegovu radu</a:t>
            </a:r>
            <a:endParaRPr lang="hr-HR" sz="1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016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D003-51B4-4A0F-91F6-681391B5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9226"/>
            <a:ext cx="9905998" cy="1081328"/>
          </a:xfrm>
        </p:spPr>
        <p:txBody>
          <a:bodyPr/>
          <a:lstStyle/>
          <a:p>
            <a:pPr algn="ctr"/>
            <a:r>
              <a:rPr lang="hr-HR" dirty="0"/>
              <a:t>ODNOS IZMEĐU TIJELA GRADA ZAGREBA</a:t>
            </a:r>
            <a:br>
              <a:rPr lang="hr-HR" dirty="0"/>
            </a:br>
            <a:r>
              <a:rPr lang="hr-HR" dirty="0"/>
              <a:t>i mjesne samouprave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A74D-56E4-43F1-ADA5-D646FCF2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67" y="1827399"/>
            <a:ext cx="9905999" cy="490164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b="1" u="sng" dirty="0"/>
              <a:t>gradonačelnik, predsjednik Gradske skupštine i predsjednici vijeća gradskih četvrti čine koordinaciju</a:t>
            </a:r>
            <a:r>
              <a:rPr lang="hr-HR" sz="1800" dirty="0"/>
              <a:t>. Na čelu koordinacije izmjenjuju se prema dogovoru gradonačelnik i predsjednik Gradske skupštine. Koordinacija raspravlja o pitanjima važnim za gradske četvrti i o sukobu interesa gradskih četvrti, mjesnih odbora i Grada kao cjeline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gradonačelnik ili drugi ovlašteni predlagatelj dužan je </a:t>
            </a:r>
            <a:r>
              <a:rPr lang="hr-HR" sz="1800" b="1" u="sng" dirty="0"/>
              <a:t>zatražiti mišljenje</a:t>
            </a:r>
            <a:r>
              <a:rPr lang="hr-HR" sz="1800" dirty="0"/>
              <a:t> vijeća gradskih četvrti o svakom prijedlogu akta koji donosi Gradska skupština, a predsjednik vijeća gradske četvrti ili drugi predstavnik kojeg odredi vijeće gradske četvrti može na sjednici Gradske skupštine i na sjednicama matičnog i nadležnih radnih tijela </a:t>
            </a:r>
            <a:r>
              <a:rPr lang="hr-HR" sz="1800" b="1" u="sng" dirty="0"/>
              <a:t>obrazložiti dano mišljenje</a:t>
            </a:r>
            <a:r>
              <a:rPr lang="hr-HR" sz="1800" dirty="0"/>
              <a:t> (npr. program građenja komunalne infrastrukture; imenovanje javnih površina; odluke o donošenju urbanističkih planova uređenja i dr.)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gradska upravna tijela dužna su tijelima gradske četvrti na njihov zahtjev </a:t>
            </a:r>
            <a:r>
              <a:rPr lang="hr-HR" sz="1800" b="1" u="sng" dirty="0"/>
              <a:t>dati pisani odgovor na pitanja i inicijative te dostaviti podatke</a:t>
            </a:r>
            <a:r>
              <a:rPr lang="hr-HR" sz="1800" dirty="0"/>
              <a:t> koji su im potrebni u obavljanju poslova iz njihova djelokruga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gradonačelnik i gradska upravna tijela, prije realizacije određene mjere ili odlučivanja o pitanjima važnim za pojedinu gradsku četvrt, dužni su </a:t>
            </a:r>
            <a:r>
              <a:rPr lang="hr-HR" sz="1800" b="1" u="sng" dirty="0"/>
              <a:t>provesti</a:t>
            </a:r>
            <a:r>
              <a:rPr lang="hr-HR" sz="1800" u="sng" dirty="0"/>
              <a:t> </a:t>
            </a:r>
            <a:r>
              <a:rPr lang="hr-HR" sz="1800" b="1" u="sng" dirty="0"/>
              <a:t>savjetovanje s vijećem gradske četvrti</a:t>
            </a:r>
            <a:r>
              <a:rPr lang="hr-HR" sz="1800" dirty="0"/>
              <a:t>, odnosno </a:t>
            </a:r>
            <a:r>
              <a:rPr lang="hr-HR" sz="1800" b="1" u="sng" dirty="0"/>
              <a:t>informirati ih</a:t>
            </a:r>
            <a:r>
              <a:rPr lang="hr-HR" sz="1800" dirty="0"/>
              <a:t> (npr. pri izradi urbanističkih planova uređenja; izgradnji objekata javne namjene i dr.)</a:t>
            </a:r>
          </a:p>
        </p:txBody>
      </p:sp>
    </p:spTree>
    <p:extLst>
      <p:ext uri="{BB962C8B-B14F-4D97-AF65-F5344CB8AC3E}">
        <p14:creationId xmlns:p14="http://schemas.microsoft.com/office/powerpoint/2010/main" val="154179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AAC9-7E51-4C09-833D-5CCD8B97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51" y="0"/>
            <a:ext cx="8534400" cy="1507067"/>
          </a:xfrm>
        </p:spPr>
        <p:txBody>
          <a:bodyPr/>
          <a:lstStyle/>
          <a:p>
            <a:pPr algn="ctr"/>
            <a:r>
              <a:rPr lang="hr-HR" dirty="0"/>
              <a:t>O GRADSKOJ SKUPŠTINI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58BB2-EDD4-4B60-819D-181C88E6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51" y="1963616"/>
            <a:ext cx="8534400" cy="36152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100" dirty="0"/>
              <a:t>Gradska skupština predstavničko je tijelo građana Grada Zagreba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100" dirty="0"/>
              <a:t>ima 47 gradskih zastupnika, nakon dopunskih izbora za zastupnika iz reda srpske nacionalne manjine 48 zastupnika, predsjednika i najviše 4 potpredsjednika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100" dirty="0"/>
              <a:t>donosi akte u okviru samoupravnog djelokruga Grada Zagreba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100" dirty="0"/>
              <a:t>može raspravljati i odlučivati ako je na sjednici nazočna većina zastupnika, a odlučuje većinom glasova nazočnih zastupnika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100" dirty="0"/>
              <a:t>o dijelu akata odlučuje većinom glasova svih gradskih zastupnika i 2/3 većinom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09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8F6DA6-14A0-40F3-AFEE-638D2A7D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8210"/>
            <a:ext cx="9905998" cy="1478570"/>
          </a:xfrm>
        </p:spPr>
        <p:txBody>
          <a:bodyPr/>
          <a:lstStyle/>
          <a:p>
            <a:pPr algn="ctr"/>
            <a:r>
              <a:rPr lang="hr-HR" dirty="0"/>
              <a:t>INFORMATIZACIJA GRADSKE SKUPŠTINE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6173E2-CA8D-4D84-AAD8-0D422C85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730" y="1319038"/>
            <a:ext cx="9905999" cy="48195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aplikativni sustav sjednice "bez papira"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web stranica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prijenos sjednica Gradske skupštine (na YouTube kanalu Gradske skupštine)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omogućeno praćenje tijeka rasprave na mobilnom uređaju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sustav elektroničkog glasovanja / prijave za rasprave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 err="1"/>
              <a:t>telekonferencijske</a:t>
            </a:r>
            <a:r>
              <a:rPr lang="hr-HR" sz="1800" dirty="0"/>
              <a:t> sjednice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objava Službenog glasnika Grada Zagreba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5D67AC-7113-43BF-A571-F9F23096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64" y="3978566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E36E0D-4113-4FCA-8E92-8B7E163C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" y="3978566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291DF3-DADE-4232-97AC-BB360EDF7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3" y="3978566"/>
            <a:ext cx="385714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639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06CA-7673-4CE7-96C4-713C484B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POSTUPAK DONOŠENJA AKATA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41184-5FE4-4EDA-811C-CAD38BC7F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pokreće se podnošenjem prijedloga od strane ovlaštenog predlagatelja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podnosi se predsjedniku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sadržaj </a:t>
            </a:r>
            <a:r>
              <a:rPr lang="hr-HR" sz="1800"/>
              <a:t>prijedloga - </a:t>
            </a:r>
            <a:r>
              <a:rPr lang="hr-HR" sz="1800" dirty="0"/>
              <a:t>popratni dopis, prijedlog akta s obrazloženjem, ocjenu potrebnih sredstava, procjenu fiskalnog učinka, izvješće o provedenom savjetovanju s javnošću i drugo (npr. popratna dokumentacija)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prijedlog se upućuje gradonačelniku na davanje mišljenja ako on nije predlagatelj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razmatraju se na sjednicama radnih tijela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moguće su izmjene i dopune prijedloga u obliku amandmana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/>
              <a:t>iznimno moguće je podnošenje prijedloga po hitnom postupku</a:t>
            </a:r>
          </a:p>
        </p:txBody>
      </p:sp>
    </p:spTree>
    <p:extLst>
      <p:ext uri="{BB962C8B-B14F-4D97-AF65-F5344CB8AC3E}">
        <p14:creationId xmlns:p14="http://schemas.microsoft.com/office/powerpoint/2010/main" val="193604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1069</TotalTime>
  <Words>1418</Words>
  <Application>Microsoft Office PowerPoint</Application>
  <PresentationFormat>Widescreen</PresentationFormat>
  <Paragraphs>123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Wingdings</vt:lpstr>
      <vt:lpstr>Circuit</vt:lpstr>
      <vt:lpstr>EDUKACIJA STUDENATA FAKULTETA POLITIČKIH ZNANOSTI</vt:lpstr>
      <vt:lpstr>PowerPoint Presentation</vt:lpstr>
      <vt:lpstr>USTROJSTVO GRADA ZAGREBA</vt:lpstr>
      <vt:lpstr>SAMOUPRAVNI DJELOKRUG GRADA ZAGREBA</vt:lpstr>
      <vt:lpstr>ODNOS IZMEĐU gradske skupštine i gradonačelnika</vt:lpstr>
      <vt:lpstr>ODNOS IZMEĐU TIJELA GRADA ZAGREBA i mjesne samouprave</vt:lpstr>
      <vt:lpstr>O GRADSKOJ SKUPŠTINI</vt:lpstr>
      <vt:lpstr>INFORMATIZACIJA GRADSKE SKUPŠTINE</vt:lpstr>
      <vt:lpstr>POSTUPAK DONOŠENJA AKATA</vt:lpstr>
      <vt:lpstr>SJEDNICA GRADSKE SKUPŠTINE - sazivanje -</vt:lpstr>
      <vt:lpstr>SJEDNICA GRADSKE SKUPŠTINE - uvodni dio -</vt:lpstr>
      <vt:lpstr>SJEDNICA GRADSKE SKUPŠTINE - pitanja i prijedlozi -</vt:lpstr>
      <vt:lpstr>SJEDNICA GRADSKE SKUPŠTINE - rasprava -</vt:lpstr>
      <vt:lpstr>SJEDNICA GRADSKE SKUPŠTINE - odlučivanje i glasovanje -</vt:lpstr>
      <vt:lpstr>SJEDNICA GRADSKE SKUPŠTINE - odlučivanje i glasovanje -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Upoznavanje s procedurama, postupcima i organizacijom rada Gradske skupštine grada Zagreba</dc:title>
  <dc:creator>Branka Hraško</dc:creator>
  <cp:lastModifiedBy>Branka Hraško</cp:lastModifiedBy>
  <cp:revision>130</cp:revision>
  <cp:lastPrinted>2021-11-10T06:23:24Z</cp:lastPrinted>
  <dcterms:created xsi:type="dcterms:W3CDTF">2021-06-24T09:36:01Z</dcterms:created>
  <dcterms:modified xsi:type="dcterms:W3CDTF">2021-11-25T11:20:18Z</dcterms:modified>
</cp:coreProperties>
</file>